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Montserrat Light" charset="1" panose="00000400000000000000"/>
      <p:regular r:id="rId16"/>
    </p:embeddedFont>
    <p:embeddedFont>
      <p:font typeface="Montserrat Light Bold" charset="1" panose="00000800000000000000"/>
      <p:regular r:id="rId17"/>
    </p:embeddedFont>
    <p:embeddedFont>
      <p:font typeface="Montserrat Light Italics" charset="1" panose="00000400000000000000"/>
      <p:regular r:id="rId18"/>
    </p:embeddedFont>
    <p:embeddedFont>
      <p:font typeface="Montserrat Light Bold Italics" charset="1" panose="00000800000000000000"/>
      <p:regular r:id="rId19"/>
    </p:embeddedFont>
    <p:embeddedFont>
      <p:font typeface="Telegraf" charset="1" panose="00000500000000000000"/>
      <p:regular r:id="rId20"/>
    </p:embeddedFont>
    <p:embeddedFont>
      <p:font typeface="Telegraf Bold" charset="1" panose="00000800000000000000"/>
      <p:regular r:id="rId21"/>
    </p:embeddedFont>
    <p:embeddedFont>
      <p:font typeface="Telegraf Bold" charset="1" panose="00000800000000000000"/>
      <p:regular r:id="rId22"/>
    </p:embeddedFont>
    <p:embeddedFont>
      <p:font typeface="Telegraf Bold Bold" charset="1" panose="00000A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Extra Bold" charset="1" panose="020B0906030804020204"/>
      <p:regular r:id="rId28"/>
    </p:embeddedFont>
    <p:embeddedFont>
      <p:font typeface="Open Sans Extra Bold Italics" charset="1" panose="020B09060308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2.png" Type="http://schemas.openxmlformats.org/officeDocument/2006/relationships/image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5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2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0869" r="0" b="33191"/>
          <a:stretch>
            <a:fillRect/>
          </a:stretch>
        </p:blipFill>
        <p:spPr>
          <a:xfrm flipH="false" flipV="false" rot="0"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185545" y="1540797"/>
            <a:ext cx="6388758" cy="3522724"/>
            <a:chOff x="0" y="0"/>
            <a:chExt cx="8518344" cy="46969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96483"/>
              <a:ext cx="8518344" cy="2312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040065"/>
              <a:ext cx="8518344" cy="656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8518344" cy="773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86651" y="2089776"/>
            <a:ext cx="9562240" cy="796853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0156163" cy="2918474"/>
            <a:chOff x="0" y="0"/>
            <a:chExt cx="13541550" cy="389129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541550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252827"/>
                  </a:solidFill>
                  <a:latin typeface="Montserrat Classic Bold"/>
                </a:rPr>
                <a:t>Sensor Utilizado: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11238"/>
              <a:ext cx="13541550" cy="480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47334"/>
              <a:ext cx="13541550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5"/>
                </a:lnSpc>
              </a:pPr>
              <a:r>
                <a:rPr lang="en-US" sz="3450" spc="138">
                  <a:solidFill>
                    <a:srgbClr val="252827"/>
                  </a:solidFill>
                  <a:latin typeface="Montserrat Classic Bold"/>
                </a:rPr>
                <a:t>LDR - LIGHT DEPENDENT RESISTOR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02979" y="3445069"/>
            <a:ext cx="3158687" cy="31586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1297" y="3445069"/>
            <a:ext cx="3596837" cy="359683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471080" y="3445069"/>
            <a:ext cx="3239916" cy="323991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91594" y="1019175"/>
            <a:ext cx="570481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F8CF2C"/>
                </a:solidFill>
                <a:latin typeface="Montserrat Classic"/>
              </a:rPr>
              <a:t>BENEFÍCIOS: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| 2020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39684" y="7333003"/>
            <a:ext cx="3260063" cy="897261"/>
            <a:chOff x="0" y="0"/>
            <a:chExt cx="4346750" cy="119634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43467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PRODUTIVIDADE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72169"/>
              <a:ext cx="429595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99237" y="7317763"/>
            <a:ext cx="3260063" cy="897261"/>
            <a:chOff x="0" y="0"/>
            <a:chExt cx="4346750" cy="119634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43467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VIDA ÚTIL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72169"/>
              <a:ext cx="429595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02979" y="7333003"/>
            <a:ext cx="3418813" cy="866782"/>
            <a:chOff x="0" y="0"/>
            <a:chExt cx="4558417" cy="115570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4558417" cy="575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spc="65">
                  <a:solidFill>
                    <a:srgbClr val="FFFEE6"/>
                  </a:solidFill>
                  <a:latin typeface="Montserrat Classic"/>
                </a:rPr>
                <a:t>SUSTENTABILIADE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31529"/>
              <a:ext cx="4505143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992387" y="1358070"/>
            <a:ext cx="6917663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2387" y="4284345"/>
            <a:ext cx="6917663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92387" y="7135791"/>
            <a:ext cx="6917663" cy="115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50996" y="2671131"/>
            <a:ext cx="5565113" cy="4944738"/>
            <a:chOff x="0" y="0"/>
            <a:chExt cx="7420150" cy="65929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74201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NOSSA SOLUÇÃO: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445924"/>
              <a:ext cx="7039150" cy="3147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93763" y="-670291"/>
            <a:ext cx="18675525" cy="2793427"/>
          </a:xfrm>
          <a:prstGeom prst="rect">
            <a:avLst/>
          </a:prstGeom>
          <a:solidFill>
            <a:srgbClr val="19191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460016" y="865655"/>
            <a:ext cx="803597" cy="355044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524390" y="6183293"/>
            <a:ext cx="15739223" cy="20955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3363549" y="6031815"/>
            <a:ext cx="302955" cy="30295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07977" y="6060390"/>
            <a:ext cx="302955" cy="30295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70549" y="6060390"/>
            <a:ext cx="302955" cy="30295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30074" y="6046103"/>
            <a:ext cx="302955" cy="30295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71172" y="3972680"/>
            <a:ext cx="2087710" cy="208771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471507" y="3972680"/>
            <a:ext cx="1654586" cy="165458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447822" y="3509574"/>
            <a:ext cx="2267459" cy="226745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389631" y="3712241"/>
            <a:ext cx="2064792" cy="206479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92347" y="464011"/>
            <a:ext cx="1078595" cy="106129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1865" y="7489825"/>
            <a:ext cx="2846324" cy="14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empresa faz a simulação em nosso site para avaliar seu potêncial econômico.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1865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SIMULAÇÃO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46201" y="7489825"/>
            <a:ext cx="284632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nossa equipe entra em contato com a empresa através do contato informado.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64146" y="6896003"/>
            <a:ext cx="186194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CONTATO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84564" y="7489825"/>
            <a:ext cx="3074924" cy="215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PHOS4 faz uma analise nas necessidades da empresa interessada e realiza a implantação da tecnologia.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84564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IMPLANTAÇÃO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39677" y="7489825"/>
            <a:ext cx="3180794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91919"/>
                </a:solidFill>
                <a:latin typeface="Telegraf Bold"/>
              </a:rPr>
              <a:t>A empresa aplica nosso serviço e começa a gerar o potêncial econômico por meio do "Daylight Harvesting".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68956" y="6896003"/>
            <a:ext cx="28463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191919"/>
                </a:solidFill>
                <a:latin typeface="Telegraf Bold"/>
              </a:rPr>
              <a:t>ECONOMIA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70943" y="540211"/>
            <a:ext cx="3726010" cy="110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</a:pPr>
            <a:r>
              <a:rPr lang="en-US" sz="7600">
                <a:solidFill>
                  <a:srgbClr val="FFFFFF"/>
                </a:solidFill>
                <a:latin typeface="Telegraf Bold Bold"/>
              </a:rPr>
              <a:t>PHOS</a:t>
            </a:r>
            <a:r>
              <a:rPr lang="en-US" sz="7600">
                <a:solidFill>
                  <a:srgbClr val="FEE600"/>
                </a:solidFill>
                <a:latin typeface="Telegraf Bold Bold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2347" y="2448525"/>
            <a:ext cx="6718585" cy="113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4"/>
              </a:lnSpc>
            </a:pPr>
            <a:r>
              <a:rPr lang="en-US" sz="4174">
                <a:solidFill>
                  <a:srgbClr val="191919"/>
                </a:solidFill>
                <a:latin typeface="Telegraf Bold Bold"/>
              </a:rPr>
              <a:t>COMO FUNCIONA NOSSA APLICAÇÃO?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6430" t="33771" r="5224" b="3317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17770"/>
            <a:ext cx="16209357" cy="34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  <a:r>
              <a:rPr lang="en-US" sz="3210" spc="80">
                <a:solidFill>
                  <a:srgbClr val="FFFEE6"/>
                </a:solidFill>
                <a:latin typeface="Montserrat Light Bold"/>
              </a:rPr>
              <a:t>A palavra Fósforo significa etimológicamente "luz brilhante", e assim como a luz, a PHOS4 tem como objetivo facilitar a vizualização do caminho das empresas, especificamente fornecendo maior desempenho quanto ao consumo de recursos relacionados a iluminação, tudo isso com um preço justo e inteligencia.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8191" y="805925"/>
            <a:ext cx="6661768" cy="226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Mas por quê </a:t>
            </a:r>
          </a:p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FFFFF"/>
                </a:solidFill>
                <a:latin typeface="Montserrat Classic Bold"/>
              </a:rPr>
              <a:t>PHOS</a:t>
            </a: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4?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0" y="1104900"/>
            <a:ext cx="8575015" cy="224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27547"/>
            <a:ext cx="7574732" cy="48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789" spc="69">
                <a:solidFill>
                  <a:srgbClr val="FFFEE6"/>
                </a:solidFill>
                <a:latin typeface="Montserrat Classic"/>
              </a:rPr>
              <a:t>PROTÓTIPO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8325" y="-38100"/>
            <a:ext cx="7612688" cy="56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33428" r="0" b="27664"/>
          <a:stretch>
            <a:fillRect/>
          </a:stretch>
        </p:blipFill>
        <p:spPr>
          <a:xfrm flipH="false" flipV="false" rot="0">
            <a:off x="-644719" y="-660250"/>
            <a:ext cx="19577438" cy="506834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43178" y="1163669"/>
            <a:ext cx="893241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252827"/>
                </a:solidFill>
                <a:latin typeface="Montserrat Classic Bold"/>
              </a:rPr>
              <a:t>FUNCIONALIDADES: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89221" y="3736797"/>
            <a:ext cx="3022357" cy="33595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81580" y="3200394"/>
            <a:ext cx="2197041" cy="36770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40007" y="2981522"/>
            <a:ext cx="4460488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52343" y="7257218"/>
            <a:ext cx="48221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PLATAFORMA DIGITAL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1036" y="8306683"/>
            <a:ext cx="4822163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584776" y="7257218"/>
            <a:ext cx="401731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GESTÃO FACILITADA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3966" y="7257218"/>
            <a:ext cx="48221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CONSUMO EFICIENTE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 | 2020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39238" y="5008245"/>
            <a:ext cx="9525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110662" y="5008245"/>
            <a:ext cx="9525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3896835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276786"/>
            <a:ext cx="7641563" cy="22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SIMULADOR FINANCEIRO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648949" y="1028700"/>
            <a:ext cx="1949424" cy="194942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44862" y="8448814"/>
            <a:ext cx="5523253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16645" y="6408542"/>
            <a:ext cx="16542655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38B6FF"/>
                </a:solidFill>
                <a:latin typeface="Open Sans"/>
              </a:rPr>
              <a:t>gastoEnergitco</a:t>
            </a:r>
            <a:r>
              <a:rPr lang="en-US" sz="4800">
                <a:solidFill>
                  <a:srgbClr val="5CE1E6"/>
                </a:solidFill>
                <a:latin typeface="Open Sans"/>
              </a:rPr>
              <a:t> 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=</a:t>
            </a:r>
            <a:r>
              <a:rPr lang="en-US" sz="4800">
                <a:solidFill>
                  <a:srgbClr val="FEE600"/>
                </a:solidFill>
                <a:latin typeface="Open Sans"/>
              </a:rPr>
              <a:t>(</a:t>
            </a:r>
            <a:r>
              <a:rPr lang="en-US" sz="4800">
                <a:solidFill>
                  <a:srgbClr val="FF1616"/>
                </a:solidFill>
                <a:latin typeface="Open Sans"/>
              </a:rPr>
              <a:t> (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qtdLampadas </a:t>
            </a:r>
            <a:r>
              <a:rPr lang="en-US" sz="4800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4800">
                <a:solidFill>
                  <a:srgbClr val="5E17EB"/>
                </a:solidFill>
                <a:latin typeface="Open Sans"/>
              </a:rPr>
              <a:t>(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consumo</a:t>
            </a:r>
            <a:r>
              <a:rPr lang="en-US" sz="4800">
                <a:solidFill>
                  <a:srgbClr val="5E17EB"/>
                </a:solidFill>
                <a:latin typeface="Open Sans"/>
              </a:rPr>
              <a:t>)</a:t>
            </a:r>
            <a:r>
              <a:rPr lang="en-US" sz="4800">
                <a:solidFill>
                  <a:srgbClr val="FF1616"/>
                </a:solidFill>
                <a:latin typeface="Open Sans"/>
              </a:rPr>
              <a:t>)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4800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 12</a:t>
            </a:r>
            <a:r>
              <a:rPr lang="en-US" sz="4800">
                <a:solidFill>
                  <a:srgbClr val="FEE600"/>
                </a:solidFill>
                <a:latin typeface="Open Sans"/>
              </a:rPr>
              <a:t>)</a:t>
            </a:r>
            <a:r>
              <a:rPr lang="en-US" sz="4800">
                <a:solidFill>
                  <a:srgbClr val="7ED957"/>
                </a:solidFill>
                <a:latin typeface="Open Sans"/>
              </a:rPr>
              <a:t>/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1000</a:t>
            </a:r>
          </a:p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38B6FF"/>
                </a:solidFill>
                <a:latin typeface="Open Sans"/>
              </a:rPr>
              <a:t>custo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 = consumo </a:t>
            </a:r>
            <a:r>
              <a:rPr lang="en-US" sz="4800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 preçokwH</a:t>
            </a:r>
          </a:p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38B6FF"/>
                </a:solidFill>
                <a:latin typeface="Open Sans"/>
              </a:rPr>
              <a:t>desconto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 = custo </a:t>
            </a:r>
            <a:r>
              <a:rPr lang="en-US" sz="4800">
                <a:solidFill>
                  <a:srgbClr val="FF66C4"/>
                </a:solidFill>
                <a:latin typeface="Open Sans"/>
              </a:rPr>
              <a:t>*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4800">
                <a:solidFill>
                  <a:srgbClr val="5CE1E6"/>
                </a:solidFill>
                <a:latin typeface="Open Sans"/>
              </a:rPr>
              <a:t>(</a:t>
            </a:r>
            <a:r>
              <a:rPr lang="en-US" sz="4800">
                <a:solidFill>
                  <a:srgbClr val="FFFFFF"/>
                </a:solidFill>
                <a:latin typeface="Open Sans"/>
              </a:rPr>
              <a:t>27/100</a:t>
            </a:r>
            <a:r>
              <a:rPr lang="en-US" sz="4800">
                <a:solidFill>
                  <a:srgbClr val="5CE1E6"/>
                </a:solidFill>
                <a:latin typeface="Open Sans"/>
              </a:rPr>
              <a:t>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7821699"/>
            <a:ext cx="1828800" cy="182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4161790"/>
            <a:ext cx="7603463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ALGORÍTIMO: POSSIBILIDADE DE ECONOMIA COM A SOLUÇÃO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85386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095375"/>
            <a:ext cx="9115128" cy="226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40974" y="5535699"/>
            <a:ext cx="2921508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014871" y="5961242"/>
            <a:ext cx="3263713" cy="326371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3990581"/>
            <a:ext cx="7603463" cy="47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3938" y="253005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48796" y="4818832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8796" y="1082916"/>
            <a:ext cx="7167917" cy="338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48134" y="5253548"/>
            <a:ext cx="7603463" cy="47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DADOS DO PROJETO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8134" y="191515"/>
            <a:ext cx="764156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33428" r="0" b="27664"/>
          <a:stretch>
            <a:fillRect/>
          </a:stretch>
        </p:blipFill>
        <p:spPr>
          <a:xfrm flipH="false" flipV="false" rot="0">
            <a:off x="202499" y="75153"/>
            <a:ext cx="19577438" cy="506834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06997" y="1925782"/>
            <a:ext cx="2346311" cy="35194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65107" y="6570838"/>
            <a:ext cx="2834644" cy="27460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55724" y="2100286"/>
            <a:ext cx="2439868" cy="335954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761586" y="6712899"/>
            <a:ext cx="2708387" cy="270838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761586" y="2100286"/>
            <a:ext cx="2575912" cy="343454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39216" y="6585416"/>
            <a:ext cx="2672884" cy="267288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901203" y="2190547"/>
            <a:ext cx="2603220" cy="325402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021559" y="6280502"/>
            <a:ext cx="2482864" cy="314078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55724" y="927600"/>
            <a:ext cx="7424505" cy="86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>
                <a:solidFill>
                  <a:srgbClr val="252827"/>
                </a:solidFill>
                <a:latin typeface="Montserrat Classic Bold"/>
              </a:rPr>
              <a:t>COLABORADORES: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827981" y="5629290"/>
            <a:ext cx="1729531" cy="1469397"/>
            <a:chOff x="0" y="0"/>
            <a:chExt cx="2306041" cy="195919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2306041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VINICIUS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35015"/>
              <a:ext cx="2306041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72169"/>
              <a:ext cx="2306041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074999" y="5614711"/>
            <a:ext cx="1414860" cy="1469397"/>
            <a:chOff x="0" y="0"/>
            <a:chExt cx="1886480" cy="195919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88648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NATAN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535015"/>
              <a:ext cx="188648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72169"/>
              <a:ext cx="1886480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55724" y="9552302"/>
            <a:ext cx="2436164" cy="1469397"/>
            <a:chOff x="0" y="0"/>
            <a:chExt cx="3248219" cy="195919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3248219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MATHEUS M.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535015"/>
              <a:ext cx="3248219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72169"/>
              <a:ext cx="3248219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61586" y="9552302"/>
            <a:ext cx="2584179" cy="1469397"/>
            <a:chOff x="0" y="0"/>
            <a:chExt cx="3445572" cy="195919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3445572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FERNANDO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535015"/>
              <a:ext cx="3445572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72169"/>
              <a:ext cx="3445572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81866" y="5629290"/>
            <a:ext cx="2563899" cy="1469397"/>
            <a:chOff x="0" y="0"/>
            <a:chExt cx="3418532" cy="1959196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57150"/>
              <a:ext cx="3418532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L. GUSTAVO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535015"/>
              <a:ext cx="3418532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72169"/>
              <a:ext cx="3418532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815973" y="9552302"/>
            <a:ext cx="1932913" cy="1469397"/>
            <a:chOff x="0" y="0"/>
            <a:chExt cx="2577217" cy="195919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57150"/>
              <a:ext cx="2577217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THALLES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535015"/>
              <a:ext cx="2577217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72169"/>
              <a:ext cx="2577217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505523" y="5629290"/>
            <a:ext cx="1394580" cy="1469397"/>
            <a:chOff x="0" y="0"/>
            <a:chExt cx="1859440" cy="1959196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57150"/>
              <a:ext cx="185944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JORGE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535015"/>
              <a:ext cx="1859440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772169"/>
              <a:ext cx="1859440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533359" y="9552302"/>
            <a:ext cx="1459265" cy="1469397"/>
            <a:chOff x="0" y="0"/>
            <a:chExt cx="1945686" cy="1959196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57150"/>
              <a:ext cx="1945686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252827"/>
                  </a:solidFill>
                  <a:latin typeface="Montserrat Classic"/>
                </a:rPr>
                <a:t>DANIEL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1535015"/>
              <a:ext cx="1945686" cy="42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772169"/>
              <a:ext cx="1945686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</a:p>
          </p:txBody>
        </p:sp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269433" y="268077"/>
            <a:ext cx="1546049" cy="15212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075" y="-47987"/>
            <a:ext cx="7642225" cy="4386509"/>
            <a:chOff x="0" y="0"/>
            <a:chExt cx="10189633" cy="5848678"/>
          </a:xfrm>
        </p:grpSpPr>
        <p:sp>
          <p:nvSpPr>
            <p:cNvPr name="AutoShape 3" id="3"/>
            <p:cNvSpPr/>
            <p:nvPr/>
          </p:nvSpPr>
          <p:spPr>
            <a:xfrm rot="0"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883" y="1115509"/>
              <a:ext cx="101887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222568"/>
              <a:ext cx="10137950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10188750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82301" y="7288533"/>
            <a:ext cx="4723932" cy="47239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083228" y="-1699326"/>
            <a:ext cx="10401535" cy="1040153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298398" y="4367945"/>
            <a:ext cx="10401535" cy="1040153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980196" y="-3130194"/>
            <a:ext cx="5765132" cy="576513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103137" y="1095375"/>
            <a:ext cx="6593813" cy="115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18861" y="2558738"/>
            <a:ext cx="8687554" cy="1809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18000"/>
          </a:blip>
          <a:srcRect l="0" t="0" r="0" b="0"/>
          <a:stretch>
            <a:fillRect/>
          </a:stretch>
        </p:blipFill>
        <p:spPr>
          <a:xfrm flipH="false" flipV="false" rot="0"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7259300" y="-1905902"/>
            <a:ext cx="2934602" cy="293460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9062" y="8528527"/>
            <a:ext cx="3441440" cy="128147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099719" y="94528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9362" y="2547026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9362" y="1045155"/>
            <a:ext cx="8747604" cy="115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 QUE É A LUZ?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77470"/>
            <a:ext cx="7603463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QUAL A SUA IMPORTÂNCIA?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49000"/>
          </a:blip>
          <a:srcRect l="0" t="0" r="0" b="0"/>
          <a:stretch>
            <a:fillRect/>
          </a:stretch>
        </p:blipFill>
        <p:spPr>
          <a:xfrm flipH="false" flipV="false" rot="0">
            <a:off x="9776966" y="2536778"/>
            <a:ext cx="11334740" cy="11152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36357" y="5943600"/>
            <a:ext cx="2088931" cy="20889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617238" y="4533900"/>
            <a:ext cx="11053524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10500" spc="210">
                <a:solidFill>
                  <a:srgbClr val="252827"/>
                </a:solidFill>
                <a:latin typeface="Montserrat Classic Bold"/>
              </a:rPr>
              <a:t>JUSTIFICATIVA: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0700" y="1728289"/>
            <a:ext cx="8003513" cy="5663242"/>
            <a:chOff x="0" y="0"/>
            <a:chExt cx="10671350" cy="7550990"/>
          </a:xfrm>
        </p:grpSpPr>
        <p:sp>
          <p:nvSpPr>
            <p:cNvPr name="AutoShape 3" id="3"/>
            <p:cNvSpPr/>
            <p:nvPr/>
          </p:nvSpPr>
          <p:spPr>
            <a:xfrm rot="0">
              <a:off x="0" y="6435234"/>
              <a:ext cx="10176933" cy="1016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257175"/>
              <a:ext cx="10671350" cy="266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73</a:t>
              </a: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070930"/>
              <a:ext cx="10188750" cy="480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64205"/>
              <a:ext cx="10137950" cy="2506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DAS EMPRESAS NÃO SOBREVIVEM MAIS QUE</a:t>
              </a:r>
            </a:p>
            <a:p>
              <a:pPr algn="l"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2 ANOS NO BRASIL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71483" y="6973845"/>
            <a:ext cx="8336350" cy="158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PRINCIPAL CAUSA: </a:t>
            </a:r>
          </a:p>
          <a:p>
            <a:pPr algn="ctr">
              <a:lnSpc>
                <a:spcPts val="6091"/>
              </a:lnSpc>
              <a:spcBef>
                <a:spcPct val="0"/>
              </a:spcBef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    FALTA DE GESTÃO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3919" y="6222609"/>
            <a:ext cx="5965163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 spc="168">
                <a:solidFill>
                  <a:srgbClr val="2B2A28"/>
                </a:solidFill>
                <a:latin typeface="Montserrat Classic"/>
              </a:rPr>
              <a:t>FONTE: SEBRAE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8C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117700" y="1462716"/>
            <a:ext cx="7141600" cy="8122731"/>
            <a:chOff x="0" y="0"/>
            <a:chExt cx="9522133" cy="108303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88788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06:00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800774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09:00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112760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11:00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424746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12:00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736732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14:00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048717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16:00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360703" y="10472469"/>
              <a:ext cx="1161430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18:00</a:t>
              </a:r>
            </a:p>
          </p:txBody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-6350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2361867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4730085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7098302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9466519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11834737"/>
                <a:ext cx="1045011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450116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50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999522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40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046669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30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093816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20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140963"/>
              <a:ext cx="359536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10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43815" y="10188110"/>
              <a:ext cx="215722" cy="35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lnTo>
                      <a:pt x="0" y="107487"/>
                    </a:lnTo>
                    <a:cubicBezTo>
                      <a:pt x="0" y="78980"/>
                      <a:pt x="11324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1517755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3035510" y="-6350"/>
                <a:ext cx="1343587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4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4553265" y="-6350"/>
                <a:ext cx="1343587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5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607102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7588776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6" y="0"/>
                    </a:cubicBezTo>
                    <a:lnTo>
                      <a:pt x="1236099" y="0"/>
                    </a:lnTo>
                    <a:cubicBezTo>
                      <a:pt x="1264606" y="0"/>
                      <a:pt x="1291945" y="11324"/>
                      <a:pt x="1312103" y="31482"/>
                    </a:cubicBezTo>
                    <a:cubicBezTo>
                      <a:pt x="1332261" y="51640"/>
                      <a:pt x="1343586" y="78980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9106530" y="-6350"/>
                <a:ext cx="1343586" cy="11847437"/>
              </a:xfrm>
              <a:custGeom>
                <a:avLst/>
                <a:gdLst/>
                <a:ahLst/>
                <a:cxnLst/>
                <a:rect r="r" b="b" t="t" l="l"/>
                <a:pathLst>
                  <a:path h="11847437" w="1343586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3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0" y="9471599"/>
                <a:ext cx="1343586" cy="2369487"/>
              </a:xfrm>
              <a:custGeom>
                <a:avLst/>
                <a:gdLst/>
                <a:ahLst/>
                <a:cxnLst/>
                <a:rect r="r" b="b" t="t" l="l"/>
                <a:pathLst>
                  <a:path h="2369487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1517755" y="7102111"/>
                <a:ext cx="1343586" cy="4738975"/>
              </a:xfrm>
              <a:custGeom>
                <a:avLst/>
                <a:gdLst/>
                <a:ahLst/>
                <a:cxnLst/>
                <a:rect r="r" b="b" t="t" l="l"/>
                <a:pathLst>
                  <a:path h="4738975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3035510" y="4732625"/>
                <a:ext cx="1343587" cy="7108462"/>
              </a:xfrm>
              <a:custGeom>
                <a:avLst/>
                <a:gdLst/>
                <a:ahLst/>
                <a:cxnLst/>
                <a:rect r="r" b="b" t="t" l="l"/>
                <a:pathLst>
                  <a:path h="7108462" w="1343587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4553265" y="2363137"/>
                <a:ext cx="1343587" cy="9477949"/>
              </a:xfrm>
              <a:custGeom>
                <a:avLst/>
                <a:gdLst/>
                <a:ahLst/>
                <a:cxnLst/>
                <a:rect r="r" b="b" t="t" l="l"/>
                <a:pathLst>
                  <a:path h="9477949" w="1343587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9477950"/>
                    </a:lnTo>
                    <a:lnTo>
                      <a:pt x="0" y="947795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6071020" y="4732625"/>
                <a:ext cx="1343586" cy="7108462"/>
              </a:xfrm>
              <a:custGeom>
                <a:avLst/>
                <a:gdLst/>
                <a:ahLst/>
                <a:cxnLst/>
                <a:rect r="r" b="b" t="t" l="l"/>
                <a:pathLst>
                  <a:path h="7108462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7588776" y="7102111"/>
                <a:ext cx="1343586" cy="4738975"/>
              </a:xfrm>
              <a:custGeom>
                <a:avLst/>
                <a:gdLst/>
                <a:ahLst/>
                <a:cxnLst/>
                <a:rect r="r" b="b" t="t" l="l"/>
                <a:pathLst>
                  <a:path h="4738975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9106530" y="9471599"/>
                <a:ext cx="1343586" cy="2369487"/>
              </a:xfrm>
              <a:custGeom>
                <a:avLst/>
                <a:gdLst/>
                <a:ahLst/>
                <a:cxnLst/>
                <a:rect r="r" b="b" t="t" l="l"/>
                <a:pathLst>
                  <a:path h="2369487" w="1343586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</p:grpSp>
      <p:sp>
        <p:nvSpPr>
          <p:cNvPr name="TextBox 39" id="39"/>
          <p:cNvSpPr txBox="true"/>
          <p:nvPr/>
        </p:nvSpPr>
        <p:spPr>
          <a:xfrm rot="0">
            <a:off x="1247775" y="1328206"/>
            <a:ext cx="8626246" cy="405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Luz Natural x</a:t>
            </a:r>
          </a:p>
          <a:p>
            <a:pPr algn="l"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Consumo com Energia p/ iluminação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47775" y="7571188"/>
            <a:ext cx="9178696" cy="33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247775" y="5639478"/>
            <a:ext cx="7896225" cy="154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 indicência de luz natural varia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ao longo do dia, mas o seu consumo 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com iluminação não.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6821523" y="7532618"/>
            <a:ext cx="752475" cy="752475"/>
            <a:chOff x="0" y="0"/>
            <a:chExt cx="1913890" cy="1913890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6809617" y="8486521"/>
            <a:ext cx="776287" cy="776287"/>
            <a:chOff x="0" y="0"/>
            <a:chExt cx="1913890" cy="1913890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665525" y="7639616"/>
            <a:ext cx="216343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2B2A28"/>
                </a:solidFill>
                <a:latin typeface="Open Sans Extra Bold"/>
              </a:rPr>
              <a:t>luz natural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620465" y="8520113"/>
            <a:ext cx="2253556" cy="74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consumo </a:t>
            </a:r>
          </a:p>
          <a:p>
            <a:pPr algn="ctr">
              <a:lnSpc>
                <a:spcPts val="2912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de energia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A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45065" y="5564519"/>
            <a:ext cx="1597870" cy="159787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77859" y="4167153"/>
            <a:ext cx="6932281" cy="119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2"/>
              </a:lnSpc>
            </a:pPr>
            <a:r>
              <a:rPr lang="en-US" sz="8338" spc="166">
                <a:solidFill>
                  <a:srgbClr val="F8CF2C"/>
                </a:solidFill>
                <a:latin typeface="Montserrat Classic Bold"/>
              </a:rPr>
              <a:t>CONTEXTO: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41837" y="9681845"/>
            <a:ext cx="5965163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PHOS4</a:t>
            </a:r>
            <a:r>
              <a:rPr lang="en-US" sz="1700" spc="102">
                <a:solidFill>
                  <a:srgbClr val="252827"/>
                </a:solidFill>
                <a:latin typeface="Montserrat Classic"/>
              </a:rPr>
              <a:t> | 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| 2020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03137" y="1028700"/>
            <a:ext cx="10156163" cy="3893314"/>
            <a:chOff x="0" y="0"/>
            <a:chExt cx="13541550" cy="51910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3541550" cy="3047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711025"/>
              <a:ext cx="13541550" cy="480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89361"/>
              <a:ext cx="13541550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9489" r="0" b="9489"/>
          <a:stretch>
            <a:fillRect/>
          </a:stretch>
        </p:blipFill>
        <p:spPr>
          <a:xfrm flipH="false" flipV="false" rot="0">
            <a:off x="481398" y="473436"/>
            <a:ext cx="17325203" cy="93401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488888" y="2881652"/>
            <a:ext cx="13310225" cy="4523696"/>
            <a:chOff x="0" y="0"/>
            <a:chExt cx="17746967" cy="603159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7362183" y="0"/>
              <a:ext cx="3022600" cy="3022600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226541" y="5546455"/>
              <a:ext cx="17293886" cy="48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59777"/>
              <a:ext cx="17746967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 spc="130">
                  <a:solidFill>
                    <a:srgbClr val="F8CF2C"/>
                  </a:solidFill>
                  <a:latin typeface="Montserrat Classic"/>
                </a:rPr>
                <a:t>VÍDEO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941837" y="9612399"/>
            <a:ext cx="5965163" cy="35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</a:t>
            </a: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 |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DAEIEmMbDkA</dc:identifier>
  <dcterms:modified xsi:type="dcterms:W3CDTF">2011-08-01T06:04:30Z</dcterms:modified>
  <cp:revision>1</cp:revision>
  <dc:title>Yellow Modern Business Presentation</dc:title>
</cp:coreProperties>
</file>